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60" r:id="rId3"/>
  </p:sldIdLst>
  <p:sldSz cx="6858000" cy="9906000" type="A4"/>
  <p:notesSz cx="6735763" cy="9866313"/>
  <p:defaultTextStyle>
    <a:defPPr>
      <a:defRPr lang="ja-JP"/>
    </a:defPPr>
    <a:lvl1pPr algn="l" rtl="0" fontAlgn="base">
      <a:spcBef>
        <a:spcPct val="0"/>
      </a:spcBef>
      <a:spcAft>
        <a:spcPct val="0"/>
      </a:spcAft>
      <a:defRPr kumimoji="1" sz="10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0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0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0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000" kern="1200">
        <a:solidFill>
          <a:schemeClr val="tx1"/>
        </a:solidFill>
        <a:latin typeface="Arial" charset="0"/>
        <a:ea typeface="ＭＳ Ｐゴシック" pitchFamily="50" charset="-128"/>
        <a:cs typeface="+mn-cs"/>
      </a:defRPr>
    </a:lvl5pPr>
    <a:lvl6pPr marL="2286000" algn="l" defTabSz="914400" rtl="0" eaLnBrk="1" latinLnBrk="0" hangingPunct="1">
      <a:defRPr kumimoji="1" sz="1000" kern="1200">
        <a:solidFill>
          <a:schemeClr val="tx1"/>
        </a:solidFill>
        <a:latin typeface="Arial" charset="0"/>
        <a:ea typeface="ＭＳ Ｐゴシック" pitchFamily="50" charset="-128"/>
        <a:cs typeface="+mn-cs"/>
      </a:defRPr>
    </a:lvl6pPr>
    <a:lvl7pPr marL="2743200" algn="l" defTabSz="914400" rtl="0" eaLnBrk="1" latinLnBrk="0" hangingPunct="1">
      <a:defRPr kumimoji="1" sz="1000" kern="1200">
        <a:solidFill>
          <a:schemeClr val="tx1"/>
        </a:solidFill>
        <a:latin typeface="Arial" charset="0"/>
        <a:ea typeface="ＭＳ Ｐゴシック" pitchFamily="50" charset="-128"/>
        <a:cs typeface="+mn-cs"/>
      </a:defRPr>
    </a:lvl7pPr>
    <a:lvl8pPr marL="3200400" algn="l" defTabSz="914400" rtl="0" eaLnBrk="1" latinLnBrk="0" hangingPunct="1">
      <a:defRPr kumimoji="1" sz="1000" kern="1200">
        <a:solidFill>
          <a:schemeClr val="tx1"/>
        </a:solidFill>
        <a:latin typeface="Arial" charset="0"/>
        <a:ea typeface="ＭＳ Ｐゴシック" pitchFamily="50" charset="-128"/>
        <a:cs typeface="+mn-cs"/>
      </a:defRPr>
    </a:lvl8pPr>
    <a:lvl9pPr marL="3657600" algn="l" defTabSz="914400" rtl="0" eaLnBrk="1" latinLnBrk="0" hangingPunct="1">
      <a:defRPr kumimoji="1" sz="10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CCFF"/>
    <a:srgbClr val="0000FF"/>
    <a:srgbClr val="FF99FF"/>
    <a:srgbClr val="FFFF00"/>
    <a:srgbClr val="996600"/>
    <a:srgbClr val="CC9900"/>
    <a:srgbClr val="996633"/>
    <a:srgbClr val="FF66FF"/>
    <a:srgbClr val="0099CC"/>
    <a:srgbClr val="00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082" autoAdjust="0"/>
    <p:restoredTop sz="98061" autoAdjust="0"/>
  </p:normalViewPr>
  <p:slideViewPr>
    <p:cSldViewPr>
      <p:cViewPr>
        <p:scale>
          <a:sx n="100" d="100"/>
          <a:sy n="100" d="100"/>
        </p:scale>
        <p:origin x="-1380" y="68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3"/>
            <a:ext cx="2919414" cy="493714"/>
          </a:xfrm>
          <a:prstGeom prst="rect">
            <a:avLst/>
          </a:prstGeom>
          <a:noFill/>
          <a:ln w="9525">
            <a:noFill/>
            <a:miter lim="800000"/>
            <a:headEnd/>
            <a:tailEnd/>
          </a:ln>
          <a:effectLst/>
        </p:spPr>
        <p:txBody>
          <a:bodyPr vert="horz" wrap="square" lIns="91357" tIns="45681" rIns="91357" bIns="45681" numCol="1" anchor="t" anchorCtr="0" compatLnSpc="1">
            <a:prstTxWarp prst="textNoShape">
              <a:avLst/>
            </a:prstTxWarp>
          </a:bodyPr>
          <a:lstStyle>
            <a:lvl1pPr>
              <a:defRPr sz="1100"/>
            </a:lvl1pPr>
          </a:lstStyle>
          <a:p>
            <a:pPr>
              <a:defRPr/>
            </a:pPr>
            <a:endParaRPr lang="en-US" altLang="ja-JP"/>
          </a:p>
        </p:txBody>
      </p:sp>
      <p:sp>
        <p:nvSpPr>
          <p:cNvPr id="7171" name="Rectangle 3"/>
          <p:cNvSpPr>
            <a:spLocks noGrp="1" noChangeArrowheads="1"/>
          </p:cNvSpPr>
          <p:nvPr>
            <p:ph type="dt" idx="1"/>
          </p:nvPr>
        </p:nvSpPr>
        <p:spPr bwMode="auto">
          <a:xfrm>
            <a:off x="3814762" y="3"/>
            <a:ext cx="2919412" cy="493714"/>
          </a:xfrm>
          <a:prstGeom prst="rect">
            <a:avLst/>
          </a:prstGeom>
          <a:noFill/>
          <a:ln w="9525">
            <a:noFill/>
            <a:miter lim="800000"/>
            <a:headEnd/>
            <a:tailEnd/>
          </a:ln>
          <a:effectLst/>
        </p:spPr>
        <p:txBody>
          <a:bodyPr vert="horz" wrap="square" lIns="91357" tIns="45681" rIns="91357" bIns="45681" numCol="1" anchor="t" anchorCtr="0" compatLnSpc="1">
            <a:prstTxWarp prst="textNoShape">
              <a:avLst/>
            </a:prstTxWarp>
          </a:bodyPr>
          <a:lstStyle>
            <a:lvl1pPr algn="r">
              <a:defRPr sz="11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2087563" y="738188"/>
            <a:ext cx="2560637" cy="3700462"/>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a:effectLst/>
        </p:spPr>
        <p:txBody>
          <a:bodyPr vert="horz" wrap="square" lIns="91357" tIns="45681" rIns="91357" bIns="4568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74" name="Rectangle 6"/>
          <p:cNvSpPr>
            <a:spLocks noGrp="1" noChangeArrowheads="1"/>
          </p:cNvSpPr>
          <p:nvPr>
            <p:ph type="ftr" sz="quarter" idx="4"/>
          </p:nvPr>
        </p:nvSpPr>
        <p:spPr bwMode="auto">
          <a:xfrm>
            <a:off x="1" y="9371012"/>
            <a:ext cx="2919414" cy="493712"/>
          </a:xfrm>
          <a:prstGeom prst="rect">
            <a:avLst/>
          </a:prstGeom>
          <a:noFill/>
          <a:ln w="9525">
            <a:noFill/>
            <a:miter lim="800000"/>
            <a:headEnd/>
            <a:tailEnd/>
          </a:ln>
          <a:effectLst/>
        </p:spPr>
        <p:txBody>
          <a:bodyPr vert="horz" wrap="square" lIns="91357" tIns="45681" rIns="91357" bIns="45681" numCol="1" anchor="b" anchorCtr="0" compatLnSpc="1">
            <a:prstTxWarp prst="textNoShape">
              <a:avLst/>
            </a:prstTxWarp>
          </a:bodyPr>
          <a:lstStyle>
            <a:lvl1pPr>
              <a:defRPr sz="1100"/>
            </a:lvl1pPr>
          </a:lstStyle>
          <a:p>
            <a:pPr>
              <a:defRPr/>
            </a:pPr>
            <a:endParaRPr lang="en-US" altLang="ja-JP"/>
          </a:p>
        </p:txBody>
      </p:sp>
      <p:sp>
        <p:nvSpPr>
          <p:cNvPr id="7175" name="Rectangle 7"/>
          <p:cNvSpPr>
            <a:spLocks noGrp="1" noChangeArrowheads="1"/>
          </p:cNvSpPr>
          <p:nvPr>
            <p:ph type="sldNum" sz="quarter" idx="5"/>
          </p:nvPr>
        </p:nvSpPr>
        <p:spPr bwMode="auto">
          <a:xfrm>
            <a:off x="3814762" y="9371012"/>
            <a:ext cx="2919412" cy="493712"/>
          </a:xfrm>
          <a:prstGeom prst="rect">
            <a:avLst/>
          </a:prstGeom>
          <a:noFill/>
          <a:ln w="9525">
            <a:noFill/>
            <a:miter lim="800000"/>
            <a:headEnd/>
            <a:tailEnd/>
          </a:ln>
          <a:effectLst/>
        </p:spPr>
        <p:txBody>
          <a:bodyPr vert="horz" wrap="square" lIns="91357" tIns="45681" rIns="91357" bIns="45681" numCol="1" anchor="b" anchorCtr="0" compatLnSpc="1">
            <a:prstTxWarp prst="textNoShape">
              <a:avLst/>
            </a:prstTxWarp>
          </a:bodyPr>
          <a:lstStyle>
            <a:lvl1pPr algn="r">
              <a:defRPr sz="1100"/>
            </a:lvl1pPr>
          </a:lstStyle>
          <a:p>
            <a:pPr>
              <a:defRPr/>
            </a:pPr>
            <a:fld id="{014A0EAD-1AE1-4A8C-B6EB-5FD5290F3BE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8C5C8A0-AAF1-41E8-9E78-C575591C5BD3}"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4B16B24-461E-49A9-B54B-CB1AA5B67035}"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43888CD-6D5B-4F90-9235-2A95EB70A4FD}"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2900" y="396875"/>
            <a:ext cx="6172200" cy="84518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8D4504BB-26D4-46DA-92BC-07FB8C7AB627}"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DF239F5-E7B4-435A-BFFC-BBFE87C035AA}"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0887095-0B78-4EE0-A954-0209FBED3B70}"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24EDC5E-E436-4EF0-80B2-D89B6816FE7D}"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5BDBF83B-8C9A-4277-9FA2-45D11FCE4270}"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FA8AE11-DD93-4ACF-B793-D54FE0B1B058}"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02320A0-5226-4A2E-A9AB-C8EE5BA9F103}"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4B4F3FC-08A3-4B36-BBD0-CC21D964279C}"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2F0797-F9BD-49A7-8CAE-CE9D34AB6AA1}"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A64BEE7-22A0-48A0-B36B-98DE5A75306E}"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press@dreamv.co.jp" TargetMode="Externa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mailto:press@dreamv.co.jp" TargetMode="External"/><Relationship Id="rId2" Type="http://schemas.openxmlformats.org/officeDocument/2006/relationships/hyperlink" Target="http://www.dreamvs.jp/" TargetMode="External"/><Relationship Id="rId1" Type="http://schemas.openxmlformats.org/officeDocument/2006/relationships/slideLayout" Target="../slideLayouts/slideLayout4.xml"/><Relationship Id="rId5" Type="http://schemas.openxmlformats.org/officeDocument/2006/relationships/hyperlink" Target="http://www.dreamvs.jp/pc/umehan_info.html" TargetMode="External"/><Relationship Id="rId4" Type="http://schemas.openxmlformats.org/officeDocument/2006/relationships/hyperlink" Target="http://www.dreamvs.jp/sp/umehan_info.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55315" y="7717879"/>
            <a:ext cx="6408712" cy="210691"/>
          </a:xfrm>
          <a:prstGeom prst="round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角丸四角形 11"/>
          <p:cNvSpPr/>
          <p:nvPr/>
        </p:nvSpPr>
        <p:spPr>
          <a:xfrm>
            <a:off x="260648" y="6913265"/>
            <a:ext cx="6408712" cy="210691"/>
          </a:xfrm>
          <a:prstGeom prst="round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角丸四角形 19"/>
          <p:cNvSpPr/>
          <p:nvPr/>
        </p:nvSpPr>
        <p:spPr>
          <a:xfrm>
            <a:off x="260648" y="3412257"/>
            <a:ext cx="6408712" cy="210691"/>
          </a:xfrm>
          <a:prstGeom prst="round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260648" y="2545507"/>
            <a:ext cx="6336704" cy="6740307"/>
          </a:xfrm>
          <a:prstGeom prst="rect">
            <a:avLst/>
          </a:prstGeom>
          <a:noFill/>
        </p:spPr>
        <p:txBody>
          <a:bodyPr wrap="square" rtlCol="0">
            <a:spAutoFit/>
          </a:bodyPr>
          <a:lstStyle/>
          <a:p>
            <a:pPr>
              <a:lnSpc>
                <a:spcPct val="150000"/>
              </a:lnSpc>
            </a:pPr>
            <a:r>
              <a:rPr lang="ja-JP" altLang="ja-JP" sz="900" dirty="0" smtClean="0"/>
              <a:t>夢展望株式会社が展開する</a:t>
            </a:r>
            <a:r>
              <a:rPr lang="en-US" altLang="ja-JP" sz="900" dirty="0" smtClean="0"/>
              <a:t>3</a:t>
            </a:r>
            <a:r>
              <a:rPr lang="ja-JP" altLang="ja-JP" sz="900" dirty="0" smtClean="0"/>
              <a:t>Ｌ～</a:t>
            </a:r>
            <a:r>
              <a:rPr lang="en-US" altLang="ja-JP" sz="900" dirty="0" smtClean="0"/>
              <a:t>6</a:t>
            </a:r>
            <a:r>
              <a:rPr lang="ja-JP" altLang="ja-JP" sz="900" dirty="0" smtClean="0"/>
              <a:t>Ｌを基本サイズとしたレディースブランド「</a:t>
            </a:r>
            <a:r>
              <a:rPr lang="en-US" altLang="ja-JP" sz="900" dirty="0" err="1" smtClean="0"/>
              <a:t>plunprimo</a:t>
            </a:r>
            <a:r>
              <a:rPr lang="ja-JP" altLang="ja-JP" sz="900" dirty="0" smtClean="0"/>
              <a:t>（プランプリモ）」は</a:t>
            </a:r>
            <a:r>
              <a:rPr lang="en-US" altLang="ja-JP" sz="900" dirty="0" smtClean="0"/>
              <a:t>7</a:t>
            </a:r>
            <a:r>
              <a:rPr lang="ja-JP" altLang="ja-JP" sz="900" dirty="0" smtClean="0"/>
              <a:t>月</a:t>
            </a:r>
            <a:r>
              <a:rPr lang="en-US" altLang="ja-JP" sz="900" dirty="0" smtClean="0"/>
              <a:t>23</a:t>
            </a:r>
            <a:r>
              <a:rPr lang="ja-JP" altLang="ja-JP" sz="900" dirty="0" smtClean="0"/>
              <a:t>日</a:t>
            </a:r>
            <a:r>
              <a:rPr lang="en-US" altLang="ja-JP" sz="900" dirty="0" smtClean="0"/>
              <a:t>(</a:t>
            </a:r>
            <a:r>
              <a:rPr lang="ja-JP" altLang="ja-JP" sz="900" dirty="0" smtClean="0"/>
              <a:t>水</a:t>
            </a:r>
            <a:r>
              <a:rPr lang="en-US" altLang="ja-JP" sz="900" dirty="0" smtClean="0"/>
              <a:t>)</a:t>
            </a:r>
            <a:r>
              <a:rPr lang="ja-JP" altLang="ja-JP" sz="900" dirty="0" smtClean="0"/>
              <a:t>～</a:t>
            </a:r>
            <a:r>
              <a:rPr lang="en-US" altLang="ja-JP" sz="900" dirty="0" smtClean="0"/>
              <a:t>7</a:t>
            </a:r>
            <a:r>
              <a:rPr lang="ja-JP" altLang="ja-JP" sz="900" dirty="0" smtClean="0"/>
              <a:t>月</a:t>
            </a:r>
            <a:r>
              <a:rPr lang="en-US" altLang="ja-JP" sz="900" dirty="0" smtClean="0"/>
              <a:t>29</a:t>
            </a:r>
            <a:r>
              <a:rPr lang="ja-JP" altLang="ja-JP" sz="900" dirty="0" smtClean="0"/>
              <a:t>日</a:t>
            </a:r>
            <a:r>
              <a:rPr lang="en-US" altLang="ja-JP" sz="900" dirty="0" smtClean="0"/>
              <a:t>(</a:t>
            </a:r>
            <a:r>
              <a:rPr lang="ja-JP" altLang="ja-JP" sz="900" dirty="0" smtClean="0"/>
              <a:t>火</a:t>
            </a:r>
            <a:r>
              <a:rPr lang="en-US" altLang="ja-JP" sz="900" dirty="0" smtClean="0"/>
              <a:t>)</a:t>
            </a:r>
            <a:r>
              <a:rPr lang="ja-JP" altLang="ja-JP" sz="900" dirty="0" smtClean="0"/>
              <a:t>の期間限定で、大阪・梅田の阪急うめだ本店</a:t>
            </a:r>
            <a:r>
              <a:rPr lang="en-US" altLang="ja-JP" sz="900" dirty="0" smtClean="0"/>
              <a:t>6</a:t>
            </a:r>
            <a:r>
              <a:rPr lang="ja-JP" altLang="ja-JP" sz="900" dirty="0" smtClean="0"/>
              <a:t>階にある、大きいサイズの婦人服売り場『プリュス』内に浴衣ショップをオープンいたしますのでご報告いたします。</a:t>
            </a:r>
          </a:p>
          <a:p>
            <a:pPr>
              <a:lnSpc>
                <a:spcPct val="150000"/>
              </a:lnSpc>
            </a:pPr>
            <a:r>
              <a:rPr lang="en-US" altLang="ja-JP" sz="900" dirty="0" smtClean="0"/>
              <a:t> </a:t>
            </a:r>
            <a:endParaRPr lang="ja-JP" altLang="ja-JP" sz="900" dirty="0" smtClean="0"/>
          </a:p>
          <a:p>
            <a:pPr>
              <a:lnSpc>
                <a:spcPct val="150000"/>
              </a:lnSpc>
            </a:pPr>
            <a:r>
              <a:rPr lang="ja-JP" altLang="ja-JP" sz="900" b="1" dirty="0" smtClean="0"/>
              <a:t>■ぽっちゃりサイズの浴衣専門ショップ</a:t>
            </a:r>
            <a:endParaRPr lang="ja-JP" altLang="ja-JP" sz="900" dirty="0" smtClean="0"/>
          </a:p>
          <a:p>
            <a:pPr>
              <a:lnSpc>
                <a:spcPct val="150000"/>
              </a:lnSpc>
            </a:pPr>
            <a:r>
              <a:rPr lang="ja-JP" altLang="ja-JP" sz="900" dirty="0" smtClean="0"/>
              <a:t>夏祭りが本格的に始まるこの時期に、ぽっちゃりサイズの浴衣関連商品を揃えました。駆け込みで浴衣をご用意されたい方にも手軽に揃えることができる浴衣と帯等のセット等の商品をご用意しています。</a:t>
            </a:r>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endParaRPr lang="en-US" altLang="ja-JP" sz="900" b="1" u="sng" dirty="0" smtClean="0"/>
          </a:p>
          <a:p>
            <a:pPr>
              <a:lnSpc>
                <a:spcPct val="150000"/>
              </a:lnSpc>
            </a:pPr>
            <a:r>
              <a:rPr lang="ja-JP" altLang="ja-JP" sz="900" b="1" dirty="0" smtClean="0"/>
              <a:t>■購入特典</a:t>
            </a:r>
            <a:endParaRPr lang="ja-JP" altLang="ja-JP" sz="900" dirty="0" smtClean="0"/>
          </a:p>
          <a:p>
            <a:pPr>
              <a:lnSpc>
                <a:spcPct val="150000"/>
              </a:lnSpc>
            </a:pPr>
            <a:r>
              <a:rPr lang="ja-JP" altLang="ja-JP" sz="900" dirty="0" smtClean="0"/>
              <a:t>期間中、店舗で浴衣をご購入いただいた方の中から抽選で</a:t>
            </a:r>
            <a:r>
              <a:rPr lang="en-US" altLang="ja-JP" sz="900" dirty="0" smtClean="0"/>
              <a:t>10</a:t>
            </a:r>
            <a:r>
              <a:rPr lang="ja-JP" altLang="ja-JP" sz="900" dirty="0" smtClean="0"/>
              <a:t>組（</a:t>
            </a:r>
            <a:r>
              <a:rPr lang="en-US" altLang="ja-JP" sz="900" dirty="0" smtClean="0"/>
              <a:t>20</a:t>
            </a:r>
            <a:r>
              <a:rPr lang="ja-JP" altLang="ja-JP" sz="900" dirty="0" smtClean="0"/>
              <a:t>名）様に『なにわ淀川花火大会』の指定席チケットをプレゼントします。※抽選は店内に設けられた大型タッチパネルを用いた『デジタルガチャガチャゲーム』で実施いたします。</a:t>
            </a:r>
          </a:p>
          <a:p>
            <a:pPr>
              <a:lnSpc>
                <a:spcPct val="150000"/>
              </a:lnSpc>
            </a:pPr>
            <a:r>
              <a:rPr lang="en-US" altLang="ja-JP" sz="900" dirty="0" smtClean="0"/>
              <a:t> </a:t>
            </a:r>
            <a:endParaRPr lang="ja-JP" altLang="ja-JP" sz="900" dirty="0" smtClean="0"/>
          </a:p>
          <a:p>
            <a:pPr>
              <a:lnSpc>
                <a:spcPct val="150000"/>
              </a:lnSpc>
            </a:pPr>
            <a:r>
              <a:rPr lang="ja-JP" altLang="ja-JP" sz="900" b="1" dirty="0" smtClean="0"/>
              <a:t>■</a:t>
            </a:r>
            <a:r>
              <a:rPr lang="en-US" altLang="ja-JP" sz="900" b="1" dirty="0" smtClean="0"/>
              <a:t> </a:t>
            </a:r>
            <a:r>
              <a:rPr lang="en-US" altLang="ja-JP" sz="900" b="1" dirty="0" err="1" smtClean="0"/>
              <a:t>plumprimo</a:t>
            </a:r>
            <a:r>
              <a:rPr lang="ja-JP" altLang="ja-JP" sz="900" b="1" dirty="0" smtClean="0"/>
              <a:t>（プランプリモ） </a:t>
            </a:r>
            <a:endParaRPr lang="ja-JP" altLang="ja-JP" sz="900" dirty="0" smtClean="0"/>
          </a:p>
          <a:p>
            <a:pPr>
              <a:lnSpc>
                <a:spcPct val="150000"/>
              </a:lnSpc>
            </a:pPr>
            <a:r>
              <a:rPr lang="ja-JP" altLang="ja-JP" sz="900" dirty="0" smtClean="0"/>
              <a:t>　「</a:t>
            </a:r>
            <a:r>
              <a:rPr lang="en-US" altLang="ja-JP" sz="900" dirty="0" err="1" smtClean="0"/>
              <a:t>plumprimo</a:t>
            </a:r>
            <a:r>
              <a:rPr lang="ja-JP" altLang="ja-JP" sz="900" dirty="0" smtClean="0"/>
              <a:t>」は、オシャレを楽しみたいのに体型の悩みがあり、着たい服を諦めてしまっていた女性のために誕生しました。ブランドコンセプトは、「</a:t>
            </a:r>
            <a:r>
              <a:rPr lang="ja-JP" altLang="ja-JP" sz="900" dirty="0" err="1" smtClean="0"/>
              <a:t>ぷに</a:t>
            </a:r>
            <a:r>
              <a:rPr lang="ja-JP" altLang="ja-JP" sz="900" dirty="0" smtClean="0"/>
              <a:t>モテ甘辛トレンド</a:t>
            </a:r>
            <a:r>
              <a:rPr lang="en-US" altLang="ja-JP" sz="900" dirty="0" smtClean="0"/>
              <a:t>STYLE</a:t>
            </a:r>
            <a:r>
              <a:rPr lang="ja-JP" altLang="ja-JP" sz="900" dirty="0" smtClean="0"/>
              <a:t>」。かわいい系・キレイ系・セクシー系など、幅広いジャンルのトレンドファッションを楽しむことができるブランドです</a:t>
            </a:r>
          </a:p>
          <a:p>
            <a:pPr>
              <a:lnSpc>
                <a:spcPct val="150000"/>
              </a:lnSpc>
            </a:pPr>
            <a:r>
              <a:rPr lang="ja-JP" altLang="ja-JP" sz="900" dirty="0" smtClean="0"/>
              <a:t>＜公式サイト＞</a:t>
            </a:r>
          </a:p>
          <a:p>
            <a:pPr>
              <a:lnSpc>
                <a:spcPct val="150000"/>
              </a:lnSpc>
            </a:pPr>
            <a:r>
              <a:rPr lang="en-US" altLang="ja-JP" sz="900" dirty="0" smtClean="0"/>
              <a:t>http://www.dreamvs.jp/sp/index_ppm.html</a:t>
            </a:r>
            <a:endParaRPr lang="ja-JP" altLang="ja-JP" sz="900" dirty="0" smtClean="0"/>
          </a:p>
          <a:p>
            <a:pPr>
              <a:lnSpc>
                <a:spcPct val="150000"/>
              </a:lnSpc>
            </a:pPr>
            <a:r>
              <a:rPr lang="en-US" altLang="ja-JP" sz="900" dirty="0" smtClean="0"/>
              <a:t> </a:t>
            </a:r>
            <a:endParaRPr lang="ja-JP" altLang="ja-JP" sz="900" dirty="0" smtClean="0"/>
          </a:p>
        </p:txBody>
      </p:sp>
      <p:sp>
        <p:nvSpPr>
          <p:cNvPr id="2054" name="Text Box 7215"/>
          <p:cNvSpPr txBox="1">
            <a:spLocks noChangeArrowheads="1"/>
          </p:cNvSpPr>
          <p:nvPr/>
        </p:nvSpPr>
        <p:spPr bwMode="auto">
          <a:xfrm>
            <a:off x="3717032" y="118939"/>
            <a:ext cx="2880916" cy="1092607"/>
          </a:xfrm>
          <a:prstGeom prst="rect">
            <a:avLst/>
          </a:prstGeom>
          <a:noFill/>
          <a:ln w="9525">
            <a:noFill/>
            <a:miter lim="800000"/>
            <a:headEnd/>
            <a:tailEnd/>
          </a:ln>
        </p:spPr>
        <p:txBody>
          <a:bodyPr wrap="square">
            <a:spAutoFit/>
          </a:bodyPr>
          <a:lstStyle/>
          <a:p>
            <a:pPr algn="r">
              <a:lnSpc>
                <a:spcPct val="50000"/>
              </a:lnSpc>
              <a:spcBef>
                <a:spcPct val="50000"/>
              </a:spcBef>
            </a:pPr>
            <a:r>
              <a:rPr lang="en-US" altLang="ja-JP" sz="1600" b="1" dirty="0"/>
              <a:t>Press </a:t>
            </a:r>
            <a:r>
              <a:rPr lang="en-US" altLang="ja-JP" sz="1600" b="1" dirty="0" smtClean="0"/>
              <a:t>release</a:t>
            </a:r>
          </a:p>
          <a:p>
            <a:pPr algn="r">
              <a:lnSpc>
                <a:spcPct val="70000"/>
              </a:lnSpc>
              <a:spcBef>
                <a:spcPct val="50000"/>
              </a:spcBef>
            </a:pPr>
            <a:r>
              <a:rPr lang="en-US" altLang="ja-JP" dirty="0" smtClean="0"/>
              <a:t>2014</a:t>
            </a:r>
            <a:r>
              <a:rPr lang="ja-JP" altLang="en-US" dirty="0" smtClean="0"/>
              <a:t>年</a:t>
            </a:r>
            <a:r>
              <a:rPr lang="en-US" altLang="ja-JP" dirty="0" smtClean="0"/>
              <a:t>7</a:t>
            </a:r>
            <a:r>
              <a:rPr lang="ja-JP" altLang="en-US" dirty="0" smtClean="0"/>
              <a:t>月</a:t>
            </a:r>
            <a:r>
              <a:rPr lang="en-US" altLang="ja-JP" dirty="0" smtClean="0"/>
              <a:t>22</a:t>
            </a:r>
            <a:r>
              <a:rPr lang="ja-JP" altLang="en-US" dirty="0" smtClean="0"/>
              <a:t>日</a:t>
            </a:r>
            <a:endParaRPr lang="ja-JP" altLang="en-US" dirty="0"/>
          </a:p>
          <a:p>
            <a:pPr algn="r">
              <a:lnSpc>
                <a:spcPct val="150000"/>
              </a:lnSpc>
            </a:pPr>
            <a:r>
              <a:rPr lang="zh-CN" altLang="en-US" dirty="0" smtClean="0"/>
              <a:t>会 社 名 夢展望株式会社</a:t>
            </a:r>
          </a:p>
          <a:p>
            <a:pPr algn="r">
              <a:lnSpc>
                <a:spcPct val="150000"/>
              </a:lnSpc>
            </a:pPr>
            <a:r>
              <a:rPr lang="zh-TW" altLang="en-US" dirty="0" smtClean="0"/>
              <a:t>代表者名 代表取締役社長 岡 隆宏</a:t>
            </a:r>
          </a:p>
          <a:p>
            <a:pPr algn="r">
              <a:lnSpc>
                <a:spcPct val="150000"/>
              </a:lnSpc>
            </a:pPr>
            <a:r>
              <a:rPr lang="ja-JP" altLang="en-US" dirty="0" smtClean="0"/>
              <a:t>（コード：</a:t>
            </a:r>
            <a:r>
              <a:rPr lang="en-US" altLang="ja-JP" dirty="0" smtClean="0"/>
              <a:t>3185</a:t>
            </a:r>
            <a:r>
              <a:rPr lang="ja-JP" altLang="en-US" dirty="0" smtClean="0"/>
              <a:t>　東証マザーズ）</a:t>
            </a:r>
            <a:endParaRPr lang="ja-JP" altLang="en-US" dirty="0"/>
          </a:p>
        </p:txBody>
      </p:sp>
      <p:sp>
        <p:nvSpPr>
          <p:cNvPr id="14" name="テキスト ボックス 13"/>
          <p:cNvSpPr txBox="1"/>
          <p:nvPr/>
        </p:nvSpPr>
        <p:spPr>
          <a:xfrm>
            <a:off x="3326512" y="9708956"/>
            <a:ext cx="144016" cy="246221"/>
          </a:xfrm>
          <a:prstGeom prst="rect">
            <a:avLst/>
          </a:prstGeom>
          <a:noFill/>
        </p:spPr>
        <p:txBody>
          <a:bodyPr wrap="square" rtlCol="0">
            <a:spAutoFit/>
          </a:bodyPr>
          <a:lstStyle/>
          <a:p>
            <a:r>
              <a:rPr kumimoji="1" lang="en-US" altLang="ja-JP" dirty="0" smtClean="0"/>
              <a:t>1</a:t>
            </a:r>
            <a:endParaRPr kumimoji="1" lang="ja-JP" altLang="en-US" dirty="0"/>
          </a:p>
        </p:txBody>
      </p:sp>
      <p:sp>
        <p:nvSpPr>
          <p:cNvPr id="22" name="テキスト ボックス 21"/>
          <p:cNvSpPr txBox="1"/>
          <p:nvPr/>
        </p:nvSpPr>
        <p:spPr>
          <a:xfrm>
            <a:off x="188640" y="1200200"/>
            <a:ext cx="6480720" cy="1200329"/>
          </a:xfrm>
          <a:prstGeom prst="rect">
            <a:avLst/>
          </a:prstGeom>
          <a:noFill/>
        </p:spPr>
        <p:txBody>
          <a:bodyPr wrap="square" rtlCol="0">
            <a:spAutoFit/>
          </a:bodyPr>
          <a:lstStyle/>
          <a:p>
            <a:pPr algn="ctr">
              <a:lnSpc>
                <a:spcPct val="150000"/>
              </a:lnSpc>
            </a:pPr>
            <a:r>
              <a:rPr lang="ja-JP" altLang="ja-JP" b="1" dirty="0" err="1" smtClean="0"/>
              <a:t>ぽっちゃりさんに</a:t>
            </a:r>
            <a:r>
              <a:rPr lang="ja-JP" altLang="ja-JP" b="1" dirty="0" smtClean="0"/>
              <a:t>ぴったりの浴衣を期間限定販売！</a:t>
            </a:r>
            <a:endParaRPr lang="ja-JP" altLang="ja-JP" dirty="0" smtClean="0"/>
          </a:p>
          <a:p>
            <a:pPr algn="ctr">
              <a:lnSpc>
                <a:spcPct val="150000"/>
              </a:lnSpc>
            </a:pPr>
            <a:r>
              <a:rPr lang="en-US" altLang="ja-JP" sz="1400" b="1" dirty="0" smtClean="0"/>
              <a:t>3L</a:t>
            </a:r>
            <a:r>
              <a:rPr lang="ja-JP" altLang="ja-JP" sz="1400" b="1" dirty="0" smtClean="0"/>
              <a:t>～</a:t>
            </a:r>
            <a:r>
              <a:rPr lang="en-US" altLang="ja-JP" sz="1400" b="1" dirty="0" smtClean="0"/>
              <a:t>6L</a:t>
            </a:r>
            <a:r>
              <a:rPr lang="ja-JP" altLang="ja-JP" sz="1400" b="1" dirty="0" smtClean="0"/>
              <a:t>サイズ</a:t>
            </a:r>
            <a:r>
              <a:rPr lang="ja-JP" altLang="ja-JP" sz="1400" b="1" dirty="0" err="1" smtClean="0"/>
              <a:t>ぷに</a:t>
            </a:r>
            <a:r>
              <a:rPr lang="ja-JP" altLang="ja-JP" sz="1400" b="1" dirty="0" smtClean="0"/>
              <a:t>モテブランド『</a:t>
            </a:r>
            <a:r>
              <a:rPr lang="en-US" altLang="ja-JP" sz="1400" b="1" dirty="0" err="1" smtClean="0"/>
              <a:t>plunprimo</a:t>
            </a:r>
            <a:r>
              <a:rPr lang="en-US" altLang="ja-JP" sz="1400" b="1" dirty="0" smtClean="0"/>
              <a:t>(</a:t>
            </a:r>
            <a:r>
              <a:rPr lang="ja-JP" altLang="ja-JP" sz="1400" b="1" dirty="0" smtClean="0"/>
              <a:t>プランプリモ</a:t>
            </a:r>
            <a:r>
              <a:rPr lang="en-US" altLang="ja-JP" sz="1400" b="1" dirty="0" smtClean="0"/>
              <a:t>)</a:t>
            </a:r>
            <a:r>
              <a:rPr lang="ja-JP" altLang="ja-JP" sz="1400" b="1" dirty="0" smtClean="0"/>
              <a:t>』</a:t>
            </a:r>
            <a:r>
              <a:rPr lang="ja-JP" altLang="ja-JP" sz="1400" b="1" dirty="0" smtClean="0"/>
              <a:t>が</a:t>
            </a:r>
            <a:endParaRPr lang="en-US" altLang="ja-JP" sz="1400" b="1" dirty="0" smtClean="0"/>
          </a:p>
          <a:p>
            <a:pPr algn="ctr">
              <a:lnSpc>
                <a:spcPct val="150000"/>
              </a:lnSpc>
            </a:pPr>
            <a:r>
              <a:rPr lang="ja-JP" altLang="ja-JP" sz="1400" b="1" dirty="0" smtClean="0"/>
              <a:t>阪急</a:t>
            </a:r>
            <a:r>
              <a:rPr lang="ja-JP" altLang="ja-JP" sz="1400" b="1" dirty="0" smtClean="0"/>
              <a:t>うめだ本店</a:t>
            </a:r>
            <a:r>
              <a:rPr lang="ja-JP" altLang="ja-JP" sz="1400" b="1" dirty="0" smtClean="0"/>
              <a:t>に期間</a:t>
            </a:r>
            <a:r>
              <a:rPr lang="ja-JP" altLang="ja-JP" sz="1400" b="1" dirty="0" smtClean="0"/>
              <a:t>限定の浴衣ショップオープン</a:t>
            </a:r>
            <a:endParaRPr lang="ja-JP" altLang="ja-JP" sz="1400" dirty="0" smtClean="0"/>
          </a:p>
          <a:p>
            <a:pPr algn="ctr">
              <a:lnSpc>
                <a:spcPct val="150000"/>
              </a:lnSpc>
            </a:pPr>
            <a:r>
              <a:rPr lang="ja-JP" altLang="ja-JP" b="1" dirty="0" smtClean="0"/>
              <a:t>～浴衣ご購入の方には、抽選でなにわ淀川花火大会の指定席チケットプレゼント～</a:t>
            </a:r>
            <a:endParaRPr lang="ja-JP" altLang="ja-JP" dirty="0"/>
          </a:p>
        </p:txBody>
      </p:sp>
      <p:sp>
        <p:nvSpPr>
          <p:cNvPr id="11" name="Text Box 7259"/>
          <p:cNvSpPr txBox="1">
            <a:spLocks noChangeArrowheads="1"/>
          </p:cNvSpPr>
          <p:nvPr/>
        </p:nvSpPr>
        <p:spPr bwMode="auto">
          <a:xfrm>
            <a:off x="620713" y="9045575"/>
            <a:ext cx="5616575" cy="711200"/>
          </a:xfrm>
          <a:prstGeom prst="rect">
            <a:avLst/>
          </a:prstGeom>
          <a:noFill/>
          <a:ln w="9525">
            <a:solidFill>
              <a:schemeClr val="tx1"/>
            </a:solidFill>
            <a:miter lim="800000"/>
            <a:headEnd/>
            <a:tailEnd/>
          </a:ln>
        </p:spPr>
        <p:txBody>
          <a:bodyPr>
            <a:spAutoFit/>
          </a:bodyPr>
          <a:lstStyle/>
          <a:p>
            <a:pPr algn="ctr"/>
            <a:r>
              <a:rPr lang="ja-JP" altLang="en-US" sz="900" dirty="0" smtClean="0"/>
              <a:t>本プレスリリース</a:t>
            </a:r>
            <a:r>
              <a:rPr lang="ja-JP" altLang="en-US" sz="900" dirty="0"/>
              <a:t>及び資料についてのお問い合わせ、取材をご希望される方は、</a:t>
            </a:r>
            <a:r>
              <a:rPr lang="ja-JP" altLang="en-US" sz="900" dirty="0" smtClean="0"/>
              <a:t>下記に</a:t>
            </a:r>
            <a:r>
              <a:rPr lang="ja-JP" altLang="en-US" sz="900" dirty="0"/>
              <a:t>ご連絡下さい。</a:t>
            </a:r>
            <a:r>
              <a:rPr lang="ja-JP" altLang="en-US" dirty="0"/>
              <a:t> </a:t>
            </a:r>
          </a:p>
          <a:p>
            <a:pPr algn="ctr"/>
            <a:endParaRPr lang="ja-JP" altLang="en-US" dirty="0"/>
          </a:p>
          <a:p>
            <a:pPr algn="ctr"/>
            <a:r>
              <a:rPr lang="ja-JP" altLang="en-US" dirty="0">
                <a:latin typeface="ＭＳ Ｐゴシック" pitchFamily="50" charset="-128"/>
              </a:rPr>
              <a:t>夢展望株式会社　</a:t>
            </a:r>
            <a:r>
              <a:rPr lang="ja-JP" altLang="en-US" dirty="0" smtClean="0">
                <a:latin typeface="ＭＳ Ｐゴシック" pitchFamily="50" charset="-128"/>
              </a:rPr>
              <a:t>メディアプロモーション部　プレスチーム</a:t>
            </a:r>
            <a:r>
              <a:rPr lang="ja-JP" altLang="en-US" dirty="0">
                <a:latin typeface="ＭＳ Ｐゴシック" pitchFamily="50" charset="-128"/>
              </a:rPr>
              <a:t>　　　担当 ：佐藤</a:t>
            </a:r>
            <a:r>
              <a:rPr lang="ja-JP" altLang="en-US" dirty="0" smtClean="0">
                <a:latin typeface="ＭＳ Ｐゴシック" pitchFamily="50" charset="-128"/>
              </a:rPr>
              <a:t>、永里</a:t>
            </a:r>
            <a:endParaRPr lang="ja-JP" altLang="en-US" dirty="0">
              <a:latin typeface="ＭＳ Ｐゴシック" pitchFamily="50" charset="-128"/>
            </a:endParaRPr>
          </a:p>
          <a:p>
            <a:pPr algn="ctr"/>
            <a:r>
              <a:rPr lang="ja-JP" altLang="en-US" dirty="0">
                <a:latin typeface="ＭＳ Ｐゴシック" pitchFamily="50" charset="-128"/>
              </a:rPr>
              <a:t>ＴＥＬ </a:t>
            </a:r>
            <a:r>
              <a:rPr lang="en-US" altLang="ja-JP" dirty="0" smtClean="0">
                <a:latin typeface="ＭＳ Ｐゴシック" pitchFamily="50" charset="-128"/>
              </a:rPr>
              <a:t>03-5728-7255</a:t>
            </a:r>
            <a:r>
              <a:rPr lang="ja-JP" altLang="en-US" dirty="0">
                <a:latin typeface="ＭＳ Ｐゴシック" pitchFamily="50" charset="-128"/>
              </a:rPr>
              <a:t>　　</a:t>
            </a:r>
            <a:r>
              <a:rPr lang="en-US" altLang="ja-JP" dirty="0">
                <a:latin typeface="ＭＳ Ｐゴシック" pitchFamily="50" charset="-128"/>
              </a:rPr>
              <a:t>FAX </a:t>
            </a:r>
            <a:r>
              <a:rPr lang="en-US" altLang="ja-JP" dirty="0" smtClean="0">
                <a:latin typeface="ＭＳ Ｐゴシック" pitchFamily="50" charset="-128"/>
              </a:rPr>
              <a:t>03-5728-7256</a:t>
            </a:r>
            <a:r>
              <a:rPr lang="ja-JP" altLang="en-US" dirty="0">
                <a:latin typeface="ＭＳ Ｐゴシック" pitchFamily="50" charset="-128"/>
              </a:rPr>
              <a:t>　　</a:t>
            </a:r>
            <a:r>
              <a:rPr lang="en-US" altLang="ja-JP" dirty="0">
                <a:latin typeface="ＭＳ Ｐゴシック" pitchFamily="50" charset="-128"/>
              </a:rPr>
              <a:t>E-mail</a:t>
            </a:r>
            <a:r>
              <a:rPr lang="ja-JP" altLang="en-US" dirty="0" smtClean="0">
                <a:latin typeface="ＭＳ Ｐゴシック" pitchFamily="50" charset="-128"/>
              </a:rPr>
              <a:t>：</a:t>
            </a:r>
            <a:r>
              <a:rPr lang="en-US" altLang="ja-JP" dirty="0" smtClean="0">
                <a:hlinkClick r:id="rId2"/>
              </a:rPr>
              <a:t> press@dreamv.co.jp</a:t>
            </a:r>
            <a:r>
              <a:rPr lang="ja-JP" altLang="en-US" dirty="0"/>
              <a:t>　</a:t>
            </a:r>
          </a:p>
        </p:txBody>
      </p:sp>
      <p:sp>
        <p:nvSpPr>
          <p:cNvPr id="16" name="Text Box 7217"/>
          <p:cNvSpPr txBox="1">
            <a:spLocks noChangeArrowheads="1"/>
          </p:cNvSpPr>
          <p:nvPr/>
        </p:nvSpPr>
        <p:spPr bwMode="auto">
          <a:xfrm>
            <a:off x="258044" y="527497"/>
            <a:ext cx="1441450" cy="246063"/>
          </a:xfrm>
          <a:prstGeom prst="rect">
            <a:avLst/>
          </a:prstGeom>
          <a:noFill/>
          <a:ln w="9525">
            <a:noFill/>
            <a:miter lim="800000"/>
            <a:headEnd/>
            <a:tailEnd/>
          </a:ln>
        </p:spPr>
        <p:txBody>
          <a:bodyPr wrap="none">
            <a:spAutoFit/>
          </a:bodyPr>
          <a:lstStyle/>
          <a:p>
            <a:r>
              <a:rPr lang="en-US" altLang="en-US" dirty="0">
                <a:solidFill>
                  <a:schemeClr val="bg2"/>
                </a:solidFill>
              </a:rPr>
              <a:t>http://www.dreamvs.jp</a:t>
            </a:r>
            <a:endParaRPr lang="en-US" altLang="ja-JP" dirty="0">
              <a:solidFill>
                <a:schemeClr val="bg2"/>
              </a:solidFill>
            </a:endParaRPr>
          </a:p>
        </p:txBody>
      </p:sp>
      <p:pic>
        <p:nvPicPr>
          <p:cNvPr id="17" name="Picture 7270" descr="夢展望新ロゴ"/>
          <p:cNvPicPr>
            <a:picLocks noChangeAspect="1" noChangeArrowheads="1"/>
          </p:cNvPicPr>
          <p:nvPr/>
        </p:nvPicPr>
        <p:blipFill>
          <a:blip r:embed="rId3" cstate="print"/>
          <a:srcRect/>
          <a:stretch>
            <a:fillRect/>
          </a:stretch>
        </p:blipFill>
        <p:spPr bwMode="auto">
          <a:xfrm>
            <a:off x="332656" y="200472"/>
            <a:ext cx="1365250" cy="398463"/>
          </a:xfrm>
          <a:prstGeom prst="rect">
            <a:avLst/>
          </a:prstGeom>
          <a:noFill/>
          <a:ln w="9525">
            <a:noFill/>
            <a:miter lim="800000"/>
            <a:headEnd/>
            <a:tailEnd/>
          </a:ln>
        </p:spPr>
      </p:pic>
      <p:pic>
        <p:nvPicPr>
          <p:cNvPr id="2" name="Picture 2" descr="C:\Users\user\Desktop\未完成プレスリリース\plumprimo浴衣ショップ\517888_4037.jpg"/>
          <p:cNvPicPr>
            <a:picLocks noChangeAspect="1" noChangeArrowheads="1"/>
          </p:cNvPicPr>
          <p:nvPr/>
        </p:nvPicPr>
        <p:blipFill>
          <a:blip r:embed="rId4" cstate="print"/>
          <a:srcRect/>
          <a:stretch>
            <a:fillRect/>
          </a:stretch>
        </p:blipFill>
        <p:spPr bwMode="auto">
          <a:xfrm>
            <a:off x="1619276" y="4062641"/>
            <a:ext cx="1868784" cy="2802375"/>
          </a:xfrm>
          <a:prstGeom prst="rect">
            <a:avLst/>
          </a:prstGeom>
          <a:noFill/>
        </p:spPr>
      </p:pic>
      <p:pic>
        <p:nvPicPr>
          <p:cNvPr id="1027" name="Picture 3" descr="C:\Users\user\Desktop\未完成プレスリリース\plumprimo浴衣ショップ\517888_4008.jpg"/>
          <p:cNvPicPr>
            <a:picLocks noChangeAspect="1" noChangeArrowheads="1"/>
          </p:cNvPicPr>
          <p:nvPr/>
        </p:nvPicPr>
        <p:blipFill>
          <a:blip r:embed="rId5" cstate="print"/>
          <a:srcRect/>
          <a:stretch>
            <a:fillRect/>
          </a:stretch>
        </p:blipFill>
        <p:spPr bwMode="auto">
          <a:xfrm>
            <a:off x="3350891" y="4062641"/>
            <a:ext cx="1868784" cy="28023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279698" y="2250604"/>
            <a:ext cx="6336704" cy="190624"/>
          </a:xfrm>
          <a:prstGeom prst="round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角丸四角形 10"/>
          <p:cNvSpPr/>
          <p:nvPr/>
        </p:nvSpPr>
        <p:spPr>
          <a:xfrm>
            <a:off x="260648" y="3080792"/>
            <a:ext cx="6336704" cy="190624"/>
          </a:xfrm>
          <a:prstGeom prst="round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角丸四角形 6"/>
          <p:cNvSpPr/>
          <p:nvPr/>
        </p:nvSpPr>
        <p:spPr>
          <a:xfrm>
            <a:off x="251123" y="386011"/>
            <a:ext cx="6336704" cy="190624"/>
          </a:xfrm>
          <a:prstGeom prst="round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260648" y="344488"/>
            <a:ext cx="6332512" cy="5286062"/>
          </a:xfrm>
          <a:prstGeom prst="rect">
            <a:avLst/>
          </a:prstGeom>
          <a:noFill/>
        </p:spPr>
        <p:txBody>
          <a:bodyPr wrap="square" rtlCol="0">
            <a:spAutoFit/>
          </a:bodyPr>
          <a:lstStyle/>
          <a:p>
            <a:pPr>
              <a:lnSpc>
                <a:spcPct val="150000"/>
              </a:lnSpc>
            </a:pPr>
            <a:r>
              <a:rPr lang="ja-JP" altLang="ja-JP" sz="900" b="1" dirty="0" smtClean="0"/>
              <a:t>■店舗概要</a:t>
            </a:r>
            <a:endParaRPr lang="ja-JP" altLang="ja-JP" sz="900" dirty="0" smtClean="0"/>
          </a:p>
          <a:p>
            <a:pPr>
              <a:lnSpc>
                <a:spcPct val="150000"/>
              </a:lnSpc>
            </a:pPr>
            <a:r>
              <a:rPr lang="ja-JP" altLang="ja-JP" sz="900" dirty="0" smtClean="0"/>
              <a:t>日程</a:t>
            </a:r>
            <a:r>
              <a:rPr lang="ja-JP" altLang="en-US" sz="900" dirty="0" smtClean="0"/>
              <a:t>　</a:t>
            </a:r>
            <a:r>
              <a:rPr lang="ja-JP" altLang="ja-JP" sz="900" dirty="0" smtClean="0"/>
              <a:t>：</a:t>
            </a:r>
          </a:p>
          <a:p>
            <a:pPr>
              <a:lnSpc>
                <a:spcPct val="150000"/>
              </a:lnSpc>
            </a:pPr>
            <a:r>
              <a:rPr lang="ja-JP" altLang="ja-JP" sz="900" dirty="0" smtClean="0"/>
              <a:t>場所</a:t>
            </a:r>
            <a:r>
              <a:rPr lang="ja-JP" altLang="en-US" sz="900" dirty="0" smtClean="0"/>
              <a:t>　</a:t>
            </a:r>
            <a:r>
              <a:rPr lang="ja-JP" altLang="ja-JP" sz="900" dirty="0" smtClean="0"/>
              <a:t>：</a:t>
            </a:r>
            <a:endParaRPr lang="en-US" altLang="ja-JP" sz="900" dirty="0" smtClean="0"/>
          </a:p>
          <a:p>
            <a:pPr>
              <a:lnSpc>
                <a:spcPct val="150000"/>
              </a:lnSpc>
            </a:pPr>
            <a:endParaRPr lang="ja-JP" altLang="ja-JP" sz="900" dirty="0" smtClean="0"/>
          </a:p>
          <a:p>
            <a:pPr>
              <a:lnSpc>
                <a:spcPct val="150000"/>
              </a:lnSpc>
            </a:pPr>
            <a:r>
              <a:rPr lang="ja-JP" altLang="ja-JP" sz="900" dirty="0" smtClean="0"/>
              <a:t>取扱い商品　：　</a:t>
            </a:r>
            <a:endParaRPr lang="en-US" altLang="ja-JP" sz="900" dirty="0" smtClean="0"/>
          </a:p>
          <a:p>
            <a:pPr>
              <a:lnSpc>
                <a:spcPct val="150000"/>
              </a:lnSpc>
            </a:pPr>
            <a:endParaRPr lang="en-US" altLang="ja-JP" sz="900" dirty="0" smtClean="0"/>
          </a:p>
          <a:p>
            <a:pPr>
              <a:lnSpc>
                <a:spcPct val="150000"/>
              </a:lnSpc>
            </a:pPr>
            <a:r>
              <a:rPr lang="en-US" altLang="ja-JP" sz="900" dirty="0" smtClean="0"/>
              <a:t>URL</a:t>
            </a:r>
            <a:r>
              <a:rPr lang="ja-JP" altLang="en-US" sz="900" dirty="0" smtClean="0"/>
              <a:t>　：</a:t>
            </a:r>
            <a:endParaRPr lang="en-US" altLang="ja-JP" sz="900" dirty="0" smtClean="0"/>
          </a:p>
          <a:p>
            <a:pPr>
              <a:lnSpc>
                <a:spcPct val="150000"/>
              </a:lnSpc>
            </a:pPr>
            <a:r>
              <a:rPr lang="en-US" altLang="ja-JP" sz="900" dirty="0" smtClean="0"/>
              <a:t> </a:t>
            </a:r>
          </a:p>
          <a:p>
            <a:pPr>
              <a:lnSpc>
                <a:spcPct val="150000"/>
              </a:lnSpc>
            </a:pPr>
            <a:endParaRPr lang="ja-JP" altLang="ja-JP" sz="900" dirty="0" smtClean="0"/>
          </a:p>
          <a:p>
            <a:pPr>
              <a:lnSpc>
                <a:spcPct val="150000"/>
              </a:lnSpc>
            </a:pPr>
            <a:r>
              <a:rPr lang="ja-JP" altLang="ja-JP" sz="900" b="1" dirty="0" smtClean="0"/>
              <a:t>■イベント予定</a:t>
            </a:r>
            <a:endParaRPr lang="ja-JP" altLang="ja-JP" sz="900" dirty="0" smtClean="0"/>
          </a:p>
          <a:p>
            <a:pPr>
              <a:lnSpc>
                <a:spcPct val="150000"/>
              </a:lnSpc>
            </a:pPr>
            <a:r>
              <a:rPr lang="ja-JP" altLang="ja-JP" sz="900" dirty="0" smtClean="0"/>
              <a:t>・</a:t>
            </a:r>
            <a:r>
              <a:rPr lang="en-US" altLang="ja-JP" sz="900" dirty="0" smtClean="0"/>
              <a:t>7</a:t>
            </a:r>
            <a:r>
              <a:rPr lang="ja-JP" altLang="ja-JP" sz="900" dirty="0" smtClean="0"/>
              <a:t>月</a:t>
            </a:r>
            <a:r>
              <a:rPr lang="en-US" altLang="ja-JP" sz="900" dirty="0" smtClean="0"/>
              <a:t>26</a:t>
            </a:r>
            <a:r>
              <a:rPr lang="ja-JP" altLang="ja-JP" sz="900" dirty="0" smtClean="0"/>
              <a:t>日</a:t>
            </a:r>
            <a:r>
              <a:rPr lang="en-US" altLang="ja-JP" sz="900" dirty="0" smtClean="0"/>
              <a:t> (</a:t>
            </a:r>
            <a:r>
              <a:rPr lang="ja-JP" altLang="ja-JP" sz="900" dirty="0" smtClean="0"/>
              <a:t>土</a:t>
            </a:r>
            <a:r>
              <a:rPr lang="en-US" altLang="ja-JP" sz="900" dirty="0" smtClean="0"/>
              <a:t>)</a:t>
            </a:r>
            <a:r>
              <a:rPr lang="ja-JP" altLang="ja-JP" sz="900" dirty="0" smtClean="0"/>
              <a:t>には、会場にて株式会社ローソン</a:t>
            </a:r>
            <a:r>
              <a:rPr lang="en-US" altLang="ja-JP" sz="900" dirty="0" smtClean="0"/>
              <a:t>HMV</a:t>
            </a:r>
            <a:r>
              <a:rPr lang="ja-JP" altLang="ja-JP" sz="900" dirty="0" smtClean="0"/>
              <a:t>エンタテイメントによる『なにわ淀川花火大会』のチケット販売会を実施。</a:t>
            </a:r>
          </a:p>
          <a:p>
            <a:pPr>
              <a:lnSpc>
                <a:spcPct val="150000"/>
              </a:lnSpc>
            </a:pPr>
            <a:r>
              <a:rPr lang="en-US" altLang="ja-JP" sz="900" dirty="0" smtClean="0"/>
              <a:t> </a:t>
            </a:r>
          </a:p>
          <a:p>
            <a:pPr>
              <a:lnSpc>
                <a:spcPct val="150000"/>
              </a:lnSpc>
            </a:pPr>
            <a:endParaRPr lang="ja-JP" altLang="ja-JP" sz="900" dirty="0" smtClean="0"/>
          </a:p>
          <a:p>
            <a:pPr>
              <a:lnSpc>
                <a:spcPct val="150000"/>
              </a:lnSpc>
            </a:pPr>
            <a:r>
              <a:rPr lang="ja-JP" altLang="ja-JP" sz="900" b="1" dirty="0" smtClean="0"/>
              <a:t>■夢展望について</a:t>
            </a:r>
            <a:r>
              <a:rPr lang="ja-JP" altLang="ja-JP" sz="900" dirty="0" smtClean="0"/>
              <a:t> </a:t>
            </a:r>
          </a:p>
          <a:p>
            <a:pPr>
              <a:lnSpc>
                <a:spcPct val="150000"/>
              </a:lnSpc>
            </a:pPr>
            <a:r>
              <a:rPr lang="ja-JP" altLang="ja-JP" sz="900" dirty="0" smtClean="0"/>
              <a:t>　夢展望株式会社（</a:t>
            </a:r>
            <a:r>
              <a:rPr lang="en-US" altLang="ja-JP" sz="900" dirty="0" smtClean="0"/>
              <a:t>http://www.dreamvs.jp/</a:t>
            </a:r>
            <a:r>
              <a:rPr lang="ja-JP" altLang="ja-JP" sz="900" dirty="0" smtClean="0"/>
              <a:t>）は</a:t>
            </a:r>
            <a:r>
              <a:rPr lang="en-US" altLang="ja-JP" sz="900" dirty="0" smtClean="0"/>
              <a:t>1998</a:t>
            </a:r>
            <a:r>
              <a:rPr lang="ja-JP" altLang="ja-JP" sz="900" dirty="0" smtClean="0"/>
              <a:t>年に設立したファッション・雑貨の製造小売企業です。販売商品のほとんどが自社開発のオリジナルブランドで、リアル店舗は持たず（期間限定店を除く）に通販サイトだけで販売しています。主に</a:t>
            </a:r>
            <a:r>
              <a:rPr lang="en-US" altLang="ja-JP" sz="900" dirty="0" smtClean="0"/>
              <a:t>20</a:t>
            </a:r>
            <a:r>
              <a:rPr lang="ja-JP" altLang="ja-JP" sz="900" dirty="0" smtClean="0"/>
              <a:t>代の女性に向けて安くてかわいい、流行のファッションアイテムを毎月</a:t>
            </a:r>
            <a:r>
              <a:rPr lang="en-US" altLang="ja-JP" sz="900" dirty="0" smtClean="0"/>
              <a:t>300</a:t>
            </a:r>
            <a:r>
              <a:rPr lang="ja-JP" altLang="ja-JP" sz="900" dirty="0" smtClean="0"/>
              <a:t>点以上提案しています。会員数は現在</a:t>
            </a:r>
            <a:r>
              <a:rPr lang="en-US" altLang="ja-JP" sz="900" dirty="0" smtClean="0"/>
              <a:t>149</a:t>
            </a:r>
            <a:r>
              <a:rPr lang="ja-JP" altLang="ja-JP" sz="900" dirty="0" smtClean="0"/>
              <a:t>万人、売上の</a:t>
            </a:r>
            <a:r>
              <a:rPr lang="en-US" altLang="ja-JP" sz="900" dirty="0" smtClean="0"/>
              <a:t>82</a:t>
            </a:r>
            <a:r>
              <a:rPr lang="ja-JP" altLang="ja-JP" sz="900" dirty="0" smtClean="0"/>
              <a:t>％がスマートフォン経由、</a:t>
            </a:r>
            <a:r>
              <a:rPr lang="en-US" altLang="ja-JP" sz="900" dirty="0" smtClean="0"/>
              <a:t>8</a:t>
            </a:r>
            <a:r>
              <a:rPr lang="ja-JP" altLang="ja-JP" sz="900" dirty="0" smtClean="0"/>
              <a:t>％が携帯電話経由、</a:t>
            </a:r>
            <a:r>
              <a:rPr lang="en-US" altLang="ja-JP" sz="900" dirty="0" smtClean="0"/>
              <a:t>10</a:t>
            </a:r>
            <a:r>
              <a:rPr lang="ja-JP" altLang="ja-JP" sz="900" dirty="0" smtClean="0"/>
              <a:t>％が</a:t>
            </a:r>
            <a:r>
              <a:rPr lang="en-US" altLang="ja-JP" sz="900" dirty="0" smtClean="0"/>
              <a:t>PC </a:t>
            </a:r>
            <a:r>
              <a:rPr lang="ja-JP" altLang="ja-JP" sz="900" dirty="0" smtClean="0"/>
              <a:t>経由です（</a:t>
            </a:r>
            <a:r>
              <a:rPr lang="en-US" altLang="ja-JP" sz="900" dirty="0" smtClean="0"/>
              <a:t>2014</a:t>
            </a:r>
            <a:r>
              <a:rPr lang="ja-JP" altLang="ja-JP" sz="900" dirty="0" smtClean="0"/>
              <a:t>年</a:t>
            </a:r>
            <a:r>
              <a:rPr lang="en-US" altLang="ja-JP" sz="900" dirty="0" smtClean="0"/>
              <a:t>3</a:t>
            </a:r>
            <a:r>
              <a:rPr lang="ja-JP" altLang="ja-JP" sz="900" dirty="0" smtClean="0"/>
              <a:t>月末時点）。 </a:t>
            </a:r>
          </a:p>
          <a:p>
            <a:pPr>
              <a:lnSpc>
                <a:spcPct val="150000"/>
              </a:lnSpc>
            </a:pPr>
            <a:r>
              <a:rPr lang="en-US" altLang="ja-JP" sz="900" dirty="0" smtClean="0"/>
              <a:t>  </a:t>
            </a:r>
            <a:endParaRPr lang="ja-JP" altLang="ja-JP" sz="900" dirty="0" smtClean="0"/>
          </a:p>
          <a:p>
            <a:pPr>
              <a:lnSpc>
                <a:spcPct val="150000"/>
              </a:lnSpc>
            </a:pPr>
            <a:r>
              <a:rPr lang="ja-JP" altLang="ja-JP" sz="900" dirty="0" smtClean="0"/>
              <a:t>代表者 代表取締役社長 岡 隆宏</a:t>
            </a:r>
          </a:p>
          <a:p>
            <a:pPr>
              <a:lnSpc>
                <a:spcPct val="150000"/>
              </a:lnSpc>
            </a:pPr>
            <a:r>
              <a:rPr lang="ja-JP" altLang="ja-JP" sz="900" dirty="0" smtClean="0"/>
              <a:t>所在地 大阪府池田市石橋</a:t>
            </a:r>
            <a:r>
              <a:rPr lang="en-US" altLang="ja-JP" sz="900" dirty="0" smtClean="0"/>
              <a:t>3-2-1 </a:t>
            </a:r>
            <a:endParaRPr lang="ja-JP" altLang="ja-JP" sz="900" dirty="0" smtClean="0"/>
          </a:p>
          <a:p>
            <a:pPr>
              <a:lnSpc>
                <a:spcPct val="150000"/>
              </a:lnSpc>
            </a:pPr>
            <a:r>
              <a:rPr lang="ja-JP" altLang="ja-JP" sz="900" dirty="0" smtClean="0"/>
              <a:t>資本金</a:t>
            </a:r>
            <a:r>
              <a:rPr lang="en-US" altLang="ja-JP" sz="900" dirty="0" smtClean="0"/>
              <a:t> 592</a:t>
            </a:r>
            <a:r>
              <a:rPr lang="ja-JP" altLang="ja-JP" sz="900" dirty="0" smtClean="0"/>
              <a:t>百万円 </a:t>
            </a:r>
          </a:p>
          <a:p>
            <a:pPr>
              <a:lnSpc>
                <a:spcPct val="150000"/>
              </a:lnSpc>
            </a:pPr>
            <a:r>
              <a:rPr lang="ja-JP" altLang="ja-JP" sz="900" dirty="0" smtClean="0"/>
              <a:t>創業</a:t>
            </a:r>
            <a:r>
              <a:rPr lang="en-US" altLang="ja-JP" sz="900" dirty="0" smtClean="0"/>
              <a:t> 1998 </a:t>
            </a:r>
            <a:r>
              <a:rPr lang="ja-JP" altLang="ja-JP" sz="900" dirty="0" smtClean="0"/>
              <a:t>年</a:t>
            </a:r>
            <a:r>
              <a:rPr lang="en-US" altLang="ja-JP" sz="900" dirty="0" smtClean="0"/>
              <a:t>5 </a:t>
            </a:r>
            <a:r>
              <a:rPr lang="ja-JP" altLang="ja-JP" sz="900" dirty="0" smtClean="0"/>
              <a:t>月</a:t>
            </a:r>
          </a:p>
          <a:p>
            <a:pPr>
              <a:lnSpc>
                <a:spcPct val="150000"/>
              </a:lnSpc>
            </a:pPr>
            <a:r>
              <a:rPr lang="ja-JP" altLang="ja-JP" sz="900" dirty="0" smtClean="0"/>
              <a:t>事業内容</a:t>
            </a:r>
            <a:r>
              <a:rPr lang="en-US" altLang="ja-JP" sz="900" dirty="0" smtClean="0"/>
              <a:t> PC</a:t>
            </a:r>
            <a:r>
              <a:rPr lang="ja-JP" altLang="ja-JP" sz="900" dirty="0" err="1" smtClean="0"/>
              <a:t>、</a:t>
            </a:r>
            <a:r>
              <a:rPr lang="ja-JP" altLang="ja-JP" sz="900" dirty="0" smtClean="0"/>
              <a:t>モバイルでのインターネット通信販売</a:t>
            </a:r>
          </a:p>
          <a:p>
            <a:pPr>
              <a:lnSpc>
                <a:spcPct val="150000"/>
              </a:lnSpc>
            </a:pPr>
            <a:r>
              <a:rPr lang="en-US" altLang="ja-JP" sz="900" dirty="0" smtClean="0"/>
              <a:t>URL </a:t>
            </a:r>
            <a:r>
              <a:rPr lang="ja-JP" altLang="ja-JP" sz="900" dirty="0" smtClean="0"/>
              <a:t>（</a:t>
            </a:r>
            <a:r>
              <a:rPr lang="en-US" altLang="ja-JP" sz="900" dirty="0" smtClean="0"/>
              <a:t>PC/SP</a:t>
            </a:r>
            <a:r>
              <a:rPr lang="ja-JP" altLang="ja-JP" sz="900" dirty="0" smtClean="0"/>
              <a:t>）</a:t>
            </a:r>
            <a:r>
              <a:rPr lang="en-US" altLang="ja-JP" sz="900" u="sng" dirty="0" smtClean="0">
                <a:hlinkClick r:id="rId2"/>
              </a:rPr>
              <a:t>http://www.dreamvs.jp</a:t>
            </a:r>
            <a:r>
              <a:rPr lang="en-US" altLang="ja-JP" sz="900" dirty="0" smtClean="0"/>
              <a:t> </a:t>
            </a:r>
            <a:r>
              <a:rPr lang="ja-JP" altLang="ja-JP" sz="900" dirty="0" smtClean="0"/>
              <a:t>　（コード番号：</a:t>
            </a:r>
            <a:r>
              <a:rPr lang="en-US" altLang="ja-JP" sz="900" dirty="0" smtClean="0"/>
              <a:t>3185</a:t>
            </a:r>
            <a:r>
              <a:rPr lang="ja-JP" altLang="ja-JP" sz="900" dirty="0" smtClean="0"/>
              <a:t>　東証マザーズ） </a:t>
            </a:r>
            <a:endParaRPr lang="ja-JP" altLang="ja-JP" sz="900" dirty="0"/>
          </a:p>
        </p:txBody>
      </p:sp>
      <p:sp>
        <p:nvSpPr>
          <p:cNvPr id="4" name="テキスト ボックス 3"/>
          <p:cNvSpPr txBox="1"/>
          <p:nvPr/>
        </p:nvSpPr>
        <p:spPr>
          <a:xfrm>
            <a:off x="3326512" y="9708956"/>
            <a:ext cx="144016" cy="246221"/>
          </a:xfrm>
          <a:prstGeom prst="rect">
            <a:avLst/>
          </a:prstGeom>
          <a:noFill/>
        </p:spPr>
        <p:txBody>
          <a:bodyPr wrap="square" rtlCol="0">
            <a:spAutoFit/>
          </a:bodyPr>
          <a:lstStyle/>
          <a:p>
            <a:r>
              <a:rPr lang="en-US" altLang="ja-JP" dirty="0" smtClean="0"/>
              <a:t>2</a:t>
            </a:r>
            <a:endParaRPr kumimoji="1" lang="ja-JP" altLang="en-US" dirty="0"/>
          </a:p>
        </p:txBody>
      </p:sp>
      <p:sp>
        <p:nvSpPr>
          <p:cNvPr id="6" name="Text Box 7259"/>
          <p:cNvSpPr txBox="1">
            <a:spLocks noChangeArrowheads="1"/>
          </p:cNvSpPr>
          <p:nvPr/>
        </p:nvSpPr>
        <p:spPr bwMode="auto">
          <a:xfrm>
            <a:off x="616496" y="8951540"/>
            <a:ext cx="5616575" cy="711200"/>
          </a:xfrm>
          <a:prstGeom prst="rect">
            <a:avLst/>
          </a:prstGeom>
          <a:noFill/>
          <a:ln w="9525">
            <a:solidFill>
              <a:schemeClr val="tx1"/>
            </a:solidFill>
            <a:miter lim="800000"/>
            <a:headEnd/>
            <a:tailEnd/>
          </a:ln>
        </p:spPr>
        <p:txBody>
          <a:bodyPr>
            <a:spAutoFit/>
          </a:bodyPr>
          <a:lstStyle/>
          <a:p>
            <a:pPr algn="ctr"/>
            <a:r>
              <a:rPr lang="ja-JP" altLang="en-US" sz="900" dirty="0" smtClean="0"/>
              <a:t>本プレスリリース</a:t>
            </a:r>
            <a:r>
              <a:rPr lang="ja-JP" altLang="en-US" sz="900" dirty="0"/>
              <a:t>及び資料についてのお問い合わせ、取材をご希望される方は、</a:t>
            </a:r>
            <a:r>
              <a:rPr lang="ja-JP" altLang="en-US" sz="900" dirty="0" smtClean="0"/>
              <a:t>下記に</a:t>
            </a:r>
            <a:r>
              <a:rPr lang="ja-JP" altLang="en-US" sz="900" dirty="0"/>
              <a:t>ご連絡下さい。</a:t>
            </a:r>
            <a:r>
              <a:rPr lang="ja-JP" altLang="en-US" dirty="0"/>
              <a:t> </a:t>
            </a:r>
          </a:p>
          <a:p>
            <a:pPr algn="ctr"/>
            <a:endParaRPr lang="ja-JP" altLang="en-US" dirty="0"/>
          </a:p>
          <a:p>
            <a:pPr algn="ctr"/>
            <a:r>
              <a:rPr lang="ja-JP" altLang="en-US" dirty="0">
                <a:latin typeface="ＭＳ Ｐゴシック" pitchFamily="50" charset="-128"/>
              </a:rPr>
              <a:t>夢展望株式会社　</a:t>
            </a:r>
            <a:r>
              <a:rPr lang="ja-JP" altLang="en-US" dirty="0" smtClean="0">
                <a:latin typeface="ＭＳ Ｐゴシック" pitchFamily="50" charset="-128"/>
              </a:rPr>
              <a:t>メディアプロモーション部　プレスチーム</a:t>
            </a:r>
            <a:r>
              <a:rPr lang="ja-JP" altLang="en-US" dirty="0">
                <a:latin typeface="ＭＳ Ｐゴシック" pitchFamily="50" charset="-128"/>
              </a:rPr>
              <a:t>　　　担当 ：佐藤</a:t>
            </a:r>
            <a:r>
              <a:rPr lang="ja-JP" altLang="en-US" dirty="0" smtClean="0">
                <a:latin typeface="ＭＳ Ｐゴシック" pitchFamily="50" charset="-128"/>
              </a:rPr>
              <a:t>、永里</a:t>
            </a:r>
            <a:endParaRPr lang="ja-JP" altLang="en-US" dirty="0">
              <a:latin typeface="ＭＳ Ｐゴシック" pitchFamily="50" charset="-128"/>
            </a:endParaRPr>
          </a:p>
          <a:p>
            <a:pPr algn="ctr"/>
            <a:r>
              <a:rPr lang="ja-JP" altLang="en-US" dirty="0">
                <a:latin typeface="ＭＳ Ｐゴシック" pitchFamily="50" charset="-128"/>
              </a:rPr>
              <a:t>ＴＥＬ </a:t>
            </a:r>
            <a:r>
              <a:rPr lang="en-US" altLang="ja-JP" dirty="0" smtClean="0">
                <a:latin typeface="ＭＳ Ｐゴシック" pitchFamily="50" charset="-128"/>
              </a:rPr>
              <a:t>03-5728-7255</a:t>
            </a:r>
            <a:r>
              <a:rPr lang="ja-JP" altLang="en-US" dirty="0">
                <a:latin typeface="ＭＳ Ｐゴシック" pitchFamily="50" charset="-128"/>
              </a:rPr>
              <a:t>　　</a:t>
            </a:r>
            <a:r>
              <a:rPr lang="en-US" altLang="ja-JP" dirty="0">
                <a:latin typeface="ＭＳ Ｐゴシック" pitchFamily="50" charset="-128"/>
              </a:rPr>
              <a:t>FAX </a:t>
            </a:r>
            <a:r>
              <a:rPr lang="en-US" altLang="ja-JP" dirty="0" smtClean="0">
                <a:latin typeface="ＭＳ Ｐゴシック" pitchFamily="50" charset="-128"/>
              </a:rPr>
              <a:t>03-5728-7256</a:t>
            </a:r>
            <a:r>
              <a:rPr lang="ja-JP" altLang="en-US" dirty="0">
                <a:latin typeface="ＭＳ Ｐゴシック" pitchFamily="50" charset="-128"/>
              </a:rPr>
              <a:t>　　</a:t>
            </a:r>
            <a:r>
              <a:rPr lang="en-US" altLang="ja-JP" dirty="0">
                <a:latin typeface="ＭＳ Ｐゴシック" pitchFamily="50" charset="-128"/>
              </a:rPr>
              <a:t>E-mail</a:t>
            </a:r>
            <a:r>
              <a:rPr lang="ja-JP" altLang="en-US" dirty="0" smtClean="0">
                <a:latin typeface="ＭＳ Ｐゴシック" pitchFamily="50" charset="-128"/>
              </a:rPr>
              <a:t>：</a:t>
            </a:r>
            <a:r>
              <a:rPr lang="en-US" altLang="ja-JP" dirty="0" smtClean="0">
                <a:hlinkClick r:id="rId3"/>
              </a:rPr>
              <a:t> press@dreamv.co.jp</a:t>
            </a:r>
            <a:r>
              <a:rPr lang="ja-JP" altLang="en-US" dirty="0"/>
              <a:t>　</a:t>
            </a:r>
          </a:p>
        </p:txBody>
      </p:sp>
      <p:sp>
        <p:nvSpPr>
          <p:cNvPr id="13" name="テキスト ボックス 12"/>
          <p:cNvSpPr txBox="1"/>
          <p:nvPr/>
        </p:nvSpPr>
        <p:spPr>
          <a:xfrm>
            <a:off x="957486" y="550987"/>
            <a:ext cx="3384376" cy="1546577"/>
          </a:xfrm>
          <a:prstGeom prst="rect">
            <a:avLst/>
          </a:prstGeom>
          <a:noFill/>
        </p:spPr>
        <p:txBody>
          <a:bodyPr wrap="square" rtlCol="0">
            <a:spAutoFit/>
          </a:bodyPr>
          <a:lstStyle/>
          <a:p>
            <a:pPr>
              <a:lnSpc>
                <a:spcPct val="150000"/>
              </a:lnSpc>
            </a:pPr>
            <a:r>
              <a:rPr lang="en-US" altLang="ja-JP" sz="900" dirty="0" smtClean="0"/>
              <a:t>2014</a:t>
            </a:r>
            <a:r>
              <a:rPr lang="ja-JP" altLang="ja-JP" sz="900" dirty="0" smtClean="0"/>
              <a:t>年</a:t>
            </a:r>
            <a:r>
              <a:rPr lang="en-US" altLang="ja-JP" sz="900" dirty="0" smtClean="0"/>
              <a:t>7</a:t>
            </a:r>
            <a:r>
              <a:rPr lang="ja-JP" altLang="ja-JP" sz="900" dirty="0" smtClean="0"/>
              <a:t>月</a:t>
            </a:r>
            <a:r>
              <a:rPr lang="en-US" altLang="ja-JP" sz="900" dirty="0" smtClean="0"/>
              <a:t>23</a:t>
            </a:r>
            <a:r>
              <a:rPr lang="ja-JP" altLang="ja-JP" sz="900" dirty="0" smtClean="0"/>
              <a:t>日（水）～</a:t>
            </a:r>
            <a:r>
              <a:rPr lang="en-US" altLang="ja-JP" sz="900" dirty="0" smtClean="0"/>
              <a:t>2014</a:t>
            </a:r>
            <a:r>
              <a:rPr lang="ja-JP" altLang="ja-JP" sz="900" dirty="0" smtClean="0"/>
              <a:t>年</a:t>
            </a:r>
            <a:r>
              <a:rPr lang="en-US" altLang="ja-JP" sz="900" dirty="0" smtClean="0"/>
              <a:t>7</a:t>
            </a:r>
            <a:r>
              <a:rPr lang="ja-JP" altLang="ja-JP" sz="900" dirty="0" smtClean="0"/>
              <a:t>月</a:t>
            </a:r>
            <a:r>
              <a:rPr lang="en-US" altLang="ja-JP" sz="900" dirty="0" smtClean="0"/>
              <a:t>29</a:t>
            </a:r>
            <a:r>
              <a:rPr lang="ja-JP" altLang="ja-JP" sz="900" dirty="0" smtClean="0"/>
              <a:t>日（火）</a:t>
            </a:r>
          </a:p>
          <a:p>
            <a:pPr>
              <a:lnSpc>
                <a:spcPct val="150000"/>
              </a:lnSpc>
            </a:pPr>
            <a:r>
              <a:rPr lang="ja-JP" altLang="ja-JP" sz="900" dirty="0" smtClean="0"/>
              <a:t>〒</a:t>
            </a:r>
            <a:r>
              <a:rPr lang="en-US" altLang="ja-JP" sz="900" dirty="0" smtClean="0"/>
              <a:t>530-8350</a:t>
            </a:r>
            <a:r>
              <a:rPr lang="ja-JP" altLang="ja-JP" sz="900" dirty="0" smtClean="0"/>
              <a:t>　大阪市北区角田町</a:t>
            </a:r>
            <a:r>
              <a:rPr lang="en-US" altLang="ja-JP" sz="900" dirty="0" smtClean="0"/>
              <a:t>8-7 </a:t>
            </a:r>
            <a:r>
              <a:rPr lang="ja-JP" altLang="ja-JP" sz="900" dirty="0" smtClean="0"/>
              <a:t>阪急うめだ本店　</a:t>
            </a:r>
            <a:r>
              <a:rPr lang="en-US" altLang="ja-JP" sz="900" dirty="0" smtClean="0"/>
              <a:t>6</a:t>
            </a:r>
            <a:r>
              <a:rPr lang="ja-JP" altLang="ja-JP" sz="900" dirty="0" smtClean="0"/>
              <a:t>階 　　　</a:t>
            </a:r>
            <a:endParaRPr lang="en-US" altLang="ja-JP" sz="900" dirty="0" smtClean="0"/>
          </a:p>
          <a:p>
            <a:pPr>
              <a:lnSpc>
                <a:spcPct val="150000"/>
              </a:lnSpc>
            </a:pPr>
            <a:r>
              <a:rPr lang="ja-JP" altLang="ja-JP" sz="900" dirty="0" smtClean="0"/>
              <a:t>大きいサイズの婦人服『プリュス』内　コトコトステージ</a:t>
            </a:r>
            <a:r>
              <a:rPr lang="en-US" altLang="ja-JP" sz="900" dirty="0" smtClean="0"/>
              <a:t>62</a:t>
            </a:r>
            <a:endParaRPr lang="ja-JP" altLang="ja-JP" sz="900" dirty="0" smtClean="0"/>
          </a:p>
          <a:p>
            <a:pPr>
              <a:lnSpc>
                <a:spcPct val="150000"/>
              </a:lnSpc>
            </a:pPr>
            <a:r>
              <a:rPr lang="ja-JP" altLang="ja-JP" sz="900" dirty="0" smtClean="0"/>
              <a:t>・浴衣（帯付き）</a:t>
            </a:r>
            <a:r>
              <a:rPr lang="en-US" altLang="ja-JP" sz="900" dirty="0" smtClean="0"/>
              <a:t>9,600</a:t>
            </a:r>
            <a:r>
              <a:rPr lang="ja-JP" altLang="ja-JP" sz="900" dirty="0" smtClean="0"/>
              <a:t>円（税抜）　・バッグ</a:t>
            </a:r>
            <a:r>
              <a:rPr lang="en-US" altLang="ja-JP" sz="900" dirty="0" smtClean="0"/>
              <a:t>3,900</a:t>
            </a:r>
            <a:r>
              <a:rPr lang="ja-JP" altLang="ja-JP" sz="900" dirty="0" smtClean="0"/>
              <a:t>（税抜）～</a:t>
            </a:r>
          </a:p>
          <a:p>
            <a:pPr>
              <a:lnSpc>
                <a:spcPct val="150000"/>
              </a:lnSpc>
            </a:pPr>
            <a:r>
              <a:rPr lang="ja-JP" altLang="ja-JP" sz="900" dirty="0" smtClean="0"/>
              <a:t>・兵児帯</a:t>
            </a:r>
            <a:r>
              <a:rPr lang="en-US" altLang="ja-JP" sz="900" dirty="0" smtClean="0"/>
              <a:t>2,900</a:t>
            </a:r>
            <a:r>
              <a:rPr lang="ja-JP" altLang="ja-JP" sz="900" dirty="0" smtClean="0"/>
              <a:t>円（税抜）　　　・下駄</a:t>
            </a:r>
            <a:r>
              <a:rPr lang="en-US" altLang="ja-JP" sz="900" dirty="0" smtClean="0"/>
              <a:t>3,900</a:t>
            </a:r>
            <a:r>
              <a:rPr lang="ja-JP" altLang="ja-JP" sz="900" dirty="0" smtClean="0"/>
              <a:t>円（税抜）</a:t>
            </a:r>
          </a:p>
          <a:p>
            <a:pPr>
              <a:lnSpc>
                <a:spcPct val="150000"/>
              </a:lnSpc>
            </a:pPr>
            <a:r>
              <a:rPr lang="en-US" altLang="ja-JP" sz="900" dirty="0" smtClean="0"/>
              <a:t>SP </a:t>
            </a:r>
            <a:r>
              <a:rPr lang="en-US" altLang="ja-JP" sz="900" u="sng" dirty="0" smtClean="0">
                <a:hlinkClick r:id="rId4"/>
              </a:rPr>
              <a:t>http://www.dreamvs.jp/sp/umehan_info.html</a:t>
            </a:r>
            <a:endParaRPr lang="en-US" altLang="ja-JP" sz="900" u="sng" dirty="0" smtClean="0"/>
          </a:p>
          <a:p>
            <a:pPr>
              <a:lnSpc>
                <a:spcPct val="150000"/>
              </a:lnSpc>
            </a:pPr>
            <a:r>
              <a:rPr lang="en-US" altLang="ja-JP" sz="900" u="sng" dirty="0" smtClean="0"/>
              <a:t> </a:t>
            </a:r>
            <a:r>
              <a:rPr lang="en-US" altLang="ja-JP" sz="900" dirty="0" smtClean="0"/>
              <a:t>PC </a:t>
            </a:r>
            <a:r>
              <a:rPr lang="en-US" altLang="ja-JP" sz="900" u="sng" dirty="0" smtClean="0">
                <a:hlinkClick r:id="rId5"/>
              </a:rPr>
              <a:t>http://www.dreamvs.jp/pc/umehan_info.html</a:t>
            </a:r>
            <a:r>
              <a:rPr lang="ja-JP" altLang="ja-JP" sz="900" dirty="0" smtClean="0"/>
              <a:t> </a:t>
            </a:r>
            <a:r>
              <a:rPr lang="en-US" altLang="ja-JP" sz="900" dirty="0" smtClean="0"/>
              <a:t> </a:t>
            </a:r>
            <a:endParaRPr kumimoji="1" lang="ja-JP" altLang="en-US" sz="9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36559</TotalTime>
  <Words>228</Words>
  <Application>Microsoft Office PowerPoint</Application>
  <PresentationFormat>A4 210 x 297 mm</PresentationFormat>
  <Paragraphs>75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標準デザイン</vt:lpstr>
      <vt:lpstr>スライド 1</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dreamv-002</dc:creator>
  <cp:lastModifiedBy>user</cp:lastModifiedBy>
  <cp:revision>1715</cp:revision>
  <dcterms:created xsi:type="dcterms:W3CDTF">2008-01-30T01:55:08Z</dcterms:created>
  <dcterms:modified xsi:type="dcterms:W3CDTF">2014-07-22T03:39:03Z</dcterms:modified>
</cp:coreProperties>
</file>